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1"/>
  </p:handoutMasterIdLst>
  <p:sldIdLst>
    <p:sldId id="256" r:id="rId3"/>
    <p:sldId id="266" r:id="rId4"/>
    <p:sldId id="258" r:id="rId5"/>
    <p:sldId id="259" r:id="rId6"/>
    <p:sldId id="261" r:id="rId7"/>
    <p:sldId id="268" r:id="rId8"/>
    <p:sldId id="276" r:id="rId9"/>
    <p:sldId id="269" r:id="rId10"/>
  </p:sldIdLst>
  <p:sldSz cx="9144000" cy="6858000" type="screen4x3"/>
  <p:notesSz cx="6851650" cy="913765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9966FF"/>
    <a:srgbClr val="FFFF99"/>
    <a:srgbClr val="FFFF00"/>
    <a:srgbClr val="66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4"/>
    <p:restoredTop sz="86449"/>
  </p:normalViewPr>
  <p:slideViewPr>
    <p:cSldViewPr showGuides="1">
      <p:cViewPr varScale="1">
        <p:scale>
          <a:sx n="62" d="100"/>
          <a:sy n="62" d="100"/>
        </p:scale>
        <p:origin x="-74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362" name="页眉占位符 1536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15363" name="日期占位符 1536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15364" name="页脚占位符 1536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15365" name="灯片编号占位符 1536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716657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  <a:prstGeom prst="rect">
            <a:avLst/>
          </a:prstGeom>
          <a:solidFill>
            <a:schemeClr val="tx2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8" name="图片 2057" descr="j01450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8305800" cy="5486400"/>
          </a:xfrm>
          <a:noFill/>
          <a:ln>
            <a:noFill/>
          </a:ln>
        </p:spPr>
        <p:txBody>
          <a:bodyPr anchor="ctr"/>
          <a:p>
            <a:pPr defTabSz="914400"/>
            <a:r>
              <a:rPr lang="zh-CN" altLang="en-US" sz="3600" kern="1200" baseline="0">
                <a:latin typeface="Ravie" pitchFamily="82" charset="0"/>
                <a:ea typeface="宋体" panose="02010600030101010101" pitchFamily="2" charset="-122"/>
              </a:rPr>
              <a:t>阅读</a:t>
            </a:r>
            <a:r>
              <a:rPr lang="en-US" altLang="zh-CN" sz="3600" kern="1200" baseline="0">
                <a:latin typeface="Ravie" pitchFamily="82" charset="0"/>
                <a:ea typeface="宋体" panose="02010600030101010101" pitchFamily="2" charset="-122"/>
              </a:rPr>
              <a:t>——</a:t>
            </a:r>
            <a:r>
              <a:rPr lang="zh-CN" altLang="en-US" sz="3600" kern="1200" baseline="0">
                <a:latin typeface="Ravie" pitchFamily="82" charset="0"/>
                <a:ea typeface="宋体" panose="02010600030101010101" pitchFamily="2" charset="-122"/>
              </a:rPr>
              <a:t>体悟人生百味</a:t>
            </a:r>
            <a:br>
              <a:rPr lang="en-US" altLang="zh-CN" sz="3600" kern="1200" baseline="0">
                <a:latin typeface="Ravie" pitchFamily="82" charset="0"/>
                <a:ea typeface="宋体" panose="02010600030101010101" pitchFamily="2" charset="-122"/>
              </a:rPr>
            </a:br>
            <a:br>
              <a:rPr lang="en-US" altLang="zh-CN" sz="3600" kern="1200" baseline="0">
                <a:latin typeface="Ravie" pitchFamily="82" charset="0"/>
                <a:ea typeface="宋体" panose="02010600030101010101" pitchFamily="2" charset="-122"/>
              </a:rPr>
            </a:br>
            <a:br>
              <a:rPr lang="en-US" altLang="zh-CN" sz="1600" kern="1200" baseline="0">
                <a:latin typeface="Ravie" pitchFamily="82" charset="0"/>
                <a:ea typeface="宋体" panose="02010600030101010101" pitchFamily="2" charset="-122"/>
              </a:rPr>
            </a:br>
            <a:r>
              <a:rPr lang="zh-CN" altLang="en-US" sz="2000" i="1" kern="1200" baseline="0">
                <a:solidFill>
                  <a:srgbClr val="FFFF00"/>
                </a:solidFill>
                <a:latin typeface="Ravie" pitchFamily="82" charset="0"/>
                <a:ea typeface="宋体" panose="02010600030101010101" pitchFamily="2" charset="-122"/>
              </a:rPr>
              <a:t>读书、读人、读己</a:t>
            </a:r>
            <a:endParaRPr lang="zh-CN" altLang="en-US" sz="2000" i="1" kern="1200" baseline="0">
              <a:solidFill>
                <a:srgbClr val="FFFF00"/>
              </a:solidFill>
              <a:latin typeface="Ravie" pitchFamily="8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标题 2048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概述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0483" name="文本占位符 20482"/>
          <p:cNvSpPr>
            <a:spLocks noGrp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p>
            <a:pPr marL="0" indent="0">
              <a:lnSpc>
                <a:spcPct val="90000"/>
              </a:lnSpc>
              <a:buNone/>
            </a:pPr>
            <a:r>
              <a:rPr lang="zh-CN" altLang="en-US" sz="2800" dirty="0">
                <a:ea typeface="宋体" panose="02010600030101010101" pitchFamily="2" charset="-122"/>
              </a:rPr>
              <a:t>我们要如何阅读？</a:t>
            </a:r>
            <a:endParaRPr lang="en-US" altLang="zh-CN" sz="280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400">
                <a:ea typeface="宋体" panose="02010600030101010101" pitchFamily="2" charset="-122"/>
              </a:rPr>
              <a:t>养成良好的阅读习惯</a:t>
            </a:r>
            <a:endParaRPr lang="zh-CN" altLang="en-US" sz="240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400">
                <a:ea typeface="宋体" panose="02010600030101010101" pitchFamily="2" charset="-122"/>
                <a:sym typeface="+mn-ea"/>
              </a:rPr>
              <a:t>把阅读当成一种生活方式</a:t>
            </a:r>
            <a:endParaRPr lang="zh-CN" altLang="en-US" sz="2400">
              <a:ea typeface="宋体" panose="0201060003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2800" dirty="0">
                <a:ea typeface="宋体" panose="02010600030101010101" pitchFamily="2" charset="-122"/>
              </a:rPr>
              <a:t>为什么要养成良好的阅读习惯？</a:t>
            </a:r>
            <a:endParaRPr lang="en-US" altLang="zh-CN" sz="280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400">
                <a:ea typeface="宋体" panose="02010600030101010101" pitchFamily="2" charset="-122"/>
              </a:rPr>
              <a:t>阅读塑造灵魂、帮助灵魂成长。</a:t>
            </a:r>
            <a:endParaRPr lang="zh-CN" altLang="en-US" sz="240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400">
                <a:ea typeface="宋体" panose="02010600030101010101" pitchFamily="2" charset="-122"/>
              </a:rPr>
              <a:t>习惯成自然</a:t>
            </a:r>
            <a:endParaRPr lang="zh-CN" altLang="en-US" sz="2400">
              <a:ea typeface="宋体" panose="0201060003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2800" dirty="0">
                <a:ea typeface="宋体" panose="02010600030101010101" pitchFamily="2" charset="-122"/>
              </a:rPr>
              <a:t>你最喜欢阅读哪类书籍？你最喜欢哪种阅读方式？</a:t>
            </a:r>
            <a:endParaRPr lang="zh-CN" altLang="en-US" sz="28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400" dirty="0">
                <a:ea typeface="宋体" panose="02010600030101010101" pitchFamily="2" charset="-122"/>
              </a:rPr>
              <a:t>（同学们根据个人情况回答。）</a:t>
            </a:r>
            <a:endParaRPr lang="en-US" altLang="zh-CN" sz="24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0" name="标题 4099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以数据展示阅读情况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101" name="文本占位符 4100"/>
          <p:cNvSpPr>
            <a:spLocks noGrp="1"/>
          </p:cNvSpPr>
          <p:nvPr>
            <p:ph type="body" idx="1"/>
          </p:nvPr>
        </p:nvSpPr>
        <p:spPr>
          <a:xfrm>
            <a:off x="609600" y="2362200"/>
            <a:ext cx="7924800" cy="3810000"/>
          </a:xfrm>
        </p:spPr>
        <p:txBody>
          <a:bodyPr/>
          <a:p>
            <a:pPr marL="0" indent="0">
              <a:lnSpc>
                <a:spcPct val="90000"/>
              </a:lnSpc>
              <a:buNone/>
            </a:pPr>
            <a:r>
              <a:rPr lang="en-US" altLang="zh-CN">
                <a:ea typeface="宋体" panose="02010600030101010101" pitchFamily="2" charset="-122"/>
                <a:sym typeface="SymbolPS" pitchFamily="18" charset="2"/>
              </a:rPr>
              <a:t>2012年我国18~70周岁国民图书阅读率为54.9%，比2011年的53.9%上升了1个百分点；</a:t>
            </a:r>
            <a:endParaRPr lang="en-US" altLang="zh-CN">
              <a:ea typeface="宋体" panose="02010600030101010101" pitchFamily="2" charset="-122"/>
              <a:sym typeface="SymbolPS" pitchFamily="18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zh-CN">
              <a:ea typeface="宋体" panose="02010600030101010101" pitchFamily="2" charset="-122"/>
              <a:sym typeface="SymbolPS" pitchFamily="18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CN">
                <a:ea typeface="宋体" panose="02010600030101010101" pitchFamily="2" charset="-122"/>
                <a:sym typeface="SymbolPS" pitchFamily="18" charset="2"/>
              </a:rPr>
              <a:t>2012年我国18~70周岁国民人均纸质图书的阅读量为4.39本，与2011年的4.35本相比基本持平。</a:t>
            </a:r>
            <a:endParaRPr lang="en-US" altLang="zh-CN">
              <a:ea typeface="宋体" panose="02010600030101010101" pitchFamily="2" charset="-122"/>
              <a:sym typeface="SymbolPS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标题 5123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中外阅读对比图表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125" name="文本占位符 5124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None/>
            </a:pPr>
            <a:endParaRPr lang="zh-CN" altLang="en-US" dirty="0">
              <a:ea typeface="宋体" panose="02010600030101010101" pitchFamily="2" charset="-122"/>
            </a:endParaRPr>
          </a:p>
        </p:txBody>
      </p:sp>
      <p:pic>
        <p:nvPicPr>
          <p:cNvPr id="2" name="图片 1" descr="QQ图片201708110914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15415" y="1907540"/>
            <a:ext cx="5256530" cy="48056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2" name="标题 717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含意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173" name="文本占位符 7172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3733800"/>
          </a:xfrm>
        </p:spPr>
        <p:txBody>
          <a:bodyPr/>
          <a:p>
            <a:r>
              <a:rPr lang="zh-CN" altLang="en-US">
                <a:ea typeface="宋体" panose="02010600030101010101" pitchFamily="2" charset="-122"/>
              </a:rPr>
              <a:t>中国阅读人数相对较少，平均阅读量相对教少，与其他热爱阅读的国家相差很大。中国普通民众阅读量小。</a:t>
            </a: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标题 22529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如何阅读？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2531" name="文本占位符 22530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None/>
            </a:pPr>
            <a:r>
              <a:rPr lang="zh-CN" altLang="en-US">
                <a:ea typeface="宋体" panose="02010600030101010101" pitchFamily="2" charset="-122"/>
              </a:rPr>
              <a:t>弄清楚阅读的目的（学习、搜集信息、娱乐、打发时间、无目的）</a:t>
            </a:r>
            <a:endParaRPr lang="en-US" altLang="zh-CN"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>
                <a:ea typeface="宋体" panose="02010600030101010101" pitchFamily="2" charset="-122"/>
              </a:rPr>
              <a:t>区分浏览、阅读、仔细阅读的区别，根据不同的需要选择阅读的方式</a:t>
            </a:r>
            <a:endParaRPr lang="zh-CN" altLang="en-US"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>
                <a:ea typeface="宋体" panose="02010600030101010101" pitchFamily="2" charset="-122"/>
              </a:rPr>
              <a:t>养成良好的阅读习惯。</a:t>
            </a: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养成良好的阅读习惯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ea typeface="宋体" panose="02010600030101010101" pitchFamily="2" charset="-122"/>
                <a:sym typeface="+mn-ea"/>
              </a:rPr>
              <a:t>找到适合自己的阅读方式。</a:t>
            </a:r>
            <a:endParaRPr lang="zh-CN" altLang="en-US">
              <a:ea typeface="宋体" panose="02010600030101010101" pitchFamily="2" charset="-122"/>
              <a:sym typeface="+mn-ea"/>
            </a:endParaRPr>
          </a:p>
          <a:p>
            <a:r>
              <a:rPr lang="zh-CN" altLang="en-US">
                <a:ea typeface="宋体" panose="02010600030101010101" pitchFamily="2" charset="-122"/>
                <a:sym typeface="+mn-ea"/>
              </a:rPr>
              <a:t>把阅读变成像穿衣吃饭一样必不可少的生活方式。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标题 23553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学生讨论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3555" name="文本占位符 23554"/>
          <p:cNvSpPr>
            <a:spLocks noGrp="1"/>
          </p:cNvSpPr>
          <p:nvPr>
            <p:ph type="body" idx="1"/>
          </p:nvPr>
        </p:nvSpPr>
        <p:spPr>
          <a:xfrm>
            <a:off x="762000" y="1981200"/>
            <a:ext cx="7696200" cy="4495800"/>
          </a:xfrm>
        </p:spPr>
        <p:txBody>
          <a:bodyPr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你最喜欢哪类书籍？</a:t>
            </a:r>
            <a:endParaRPr lang="zh-CN" altLang="en-US" dirty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你最喜欢哪种阅读方式？</a:t>
            </a:r>
            <a:endParaRPr lang="zh-CN" altLang="en-US" dirty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你最喜欢哪本书？为什么？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FF"/>
      </a:dk1>
      <a:lt1>
        <a:srgbClr val="FFFFFF"/>
      </a:lt1>
      <a:dk2>
        <a:srgbClr val="FF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DC"/>
      </a:accent4>
      <a:accent5>
        <a:srgbClr val="AAE2CA"/>
      </a:accent5>
      <a:accent6>
        <a:srgbClr val="2D2DB7"/>
      </a:accent6>
      <a:hlink>
        <a:srgbClr val="FF00FF"/>
      </a:hlink>
      <a:folHlink>
        <a:srgbClr val="B2B2B2"/>
      </a:folHlink>
    </a:clrScheme>
    <a:fontScheme name="">
      <a:majorFont>
        <a:latin typeface="Ravie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WPS 演示</Application>
  <PresentationFormat>在屏幕上显示</PresentationFormat>
  <Paragraphs>42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Ravie</vt:lpstr>
      <vt:lpstr>SymbolPS</vt:lpstr>
      <vt:lpstr>Arial Unicode MS</vt:lpstr>
      <vt:lpstr>Segoe Print</vt:lpstr>
      <vt:lpstr>微软雅黑</vt:lpstr>
      <vt:lpstr>Calibri</vt:lpstr>
      <vt:lpstr>Default Design</vt:lpstr>
      <vt:lpstr>追溯历史—预知未来！   加利福尼亚： 还是加利福尼亚吗？   作者： Kristina &amp; Marc</vt:lpstr>
      <vt:lpstr>概述</vt:lpstr>
      <vt:lpstr>以数据建立的公式</vt:lpstr>
      <vt:lpstr>图表表示</vt:lpstr>
      <vt:lpstr>含意</vt:lpstr>
      <vt:lpstr>人口过剩可能的影响</vt:lpstr>
      <vt:lpstr>PowerPoint 演示文稿</vt:lpstr>
      <vt:lpstr>我们的建议</vt:lpstr>
    </vt:vector>
  </TitlesOfParts>
  <Company>P.U.S.D.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California Will it still be golden?</dc:title>
  <dc:creator>Pittsburg High School</dc:creator>
  <cp:lastModifiedBy>hc</cp:lastModifiedBy>
  <cp:revision>93</cp:revision>
  <cp:lastPrinted>2004-12-14T21:27:00Z</cp:lastPrinted>
  <dcterms:created xsi:type="dcterms:W3CDTF">2000-07-18T20:34:00Z</dcterms:created>
  <dcterms:modified xsi:type="dcterms:W3CDTF">2017-08-11T01:29:25Z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2052-10.1.0.6489</vt:lpwstr>
  </property>
</Properties>
</file>